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4" r:id="rId1"/>
  </p:sldMasterIdLst>
  <p:sldIdLst>
    <p:sldId id="256" r:id="rId2"/>
    <p:sldId id="268" r:id="rId3"/>
    <p:sldId id="257" r:id="rId4"/>
    <p:sldId id="258" r:id="rId5"/>
    <p:sldId id="259" r:id="rId6"/>
    <p:sldId id="261" r:id="rId7"/>
    <p:sldId id="260" r:id="rId8"/>
    <p:sldId id="262" r:id="rId9"/>
    <p:sldId id="264" r:id="rId10"/>
    <p:sldId id="266" r:id="rId11"/>
    <p:sldId id="267"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E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84"/>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36.053"/>
    </inkml:context>
    <inkml:brush xml:id="br0">
      <inkml:brushProperty name="width" value="0.05" units="cm"/>
      <inkml:brushProperty name="height" value="0.05" units="cm"/>
      <inkml:brushProperty name="color" value="#E71224"/>
    </inkml:brush>
  </inkml:definitions>
  <inkml:trace contextRef="#ctx0" brushRef="#br0">1 1 24575,'0'13'0,"0"9"0,0-8 0,4 14 0,-3-9 0,7 4 0,2-1 0,4 2 0,1 5 0,3-5 0,-7 4 0,5-9 0,-5 4 0,5-5 0,-6 4 0,7-3 0,-3 4 0,5 0 0,-5-4 0,4 8 0,-4-8 0,4 4 0,0-5 0,0 4 0,0-3 0,6 5 0,-5-6 0,9 6 0,-8-4 0,10 10 0,-6-10 0,6 4 0,1 1 0,-7-5 0,6 10 0,-6-10 0,6 5 0,1 0 0,5 2 0,-3 0 0,4 4 0,-7-10 0,7 11 0,-6-11 0,6 5 0,-7-2 0,-1-3 0,16 17 0,-13-19 0,13 18 0,-10-20 0,3 9 0,4-5 0,-6-5 0,5 3 0,-5-7 0,1 3 0,29 5 0,-29-8 0,43 10 0,-46-12 0,21 1 0,-12-1 0,1 1 0,4 0 0,-5 0 0,-7-1 0,5 0 0,-11 0 0,11 0 0,-10 0 0,9-4 0,-9-2 0,10 1 0,-5-4 0,0 8 0,5-3 0,2-1 0,1 5 0,5-5 0,-7 6 0,13 4 0,-15-8 0,8 6 0,-19-8 0,0 1 0,-5 2 0,3-3 0,-8 0 0,9 4 0,-9-4 0,4 0 0,-6 3 0,1-7 0,0 3 0,-1 0 0,1-3 0,0 3 0,-5-1 0,4-2 0,-4 3 0,5-4 0,-1 0 0,1 4 0,0-3 0,4 3 0,-3-4 0,22 4 0,-19 1 0,19 0 0,-22-1 0,9-4 0,-9 0 0,3 0 0,-8 0 0,2 0 0,-7 4 0,4-3 0,-5 2 0,0-3 0,-1 0 0,1 0 0,0 0 0,0 0 0,-3 4 0,-2 0 0,-3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39.146"/>
    </inkml:context>
    <inkml:brush xml:id="br0">
      <inkml:brushProperty name="width" value="0.05" units="cm"/>
      <inkml:brushProperty name="height" value="0.05" units="cm"/>
      <inkml:brushProperty name="color" value="#E71224"/>
    </inkml:brush>
  </inkml:definitions>
  <inkml:trace contextRef="#ctx0" brushRef="#br0">38 1 24575,'8'0'0,"0"0"0,-4 3 0,3-2 0,-6 6 0,6-2 0,-2-1 0,-1 3 0,3-6 0,-6 6 0,6-2 0,-2 2 0,3-2 0,-4 2 0,3-6 0,-2 6 0,3-3 0,0 1 0,0 2 0,-1-3 0,1 4 0,0 0 0,0 0 0,0 0 0,0 0 0,5 1 0,-4-1 0,3 0 0,-4 0 0,0 0 0,0 0 0,0-3 0,0 2 0,0-3 0,0 4 0,0-3 0,-4 2 0,3-3 0,-2 4 0,-1 0 0,3-4 0,-2 4 0,-1-4 0,3 4 0,-2 0 0,3 0 0,-4 0 0,3 0 0,-2 0 0,3-4 0,-4 3 0,3-2 0,-2 3 0,3-4 0,-4 3 0,0-2 0,-4 3 0,-4-4 0,3 3 0,-6-6 0,3 6 0,-5-2 0,1 3 0,0-4 0,4 3 0,-3-6 0,6 6 0,-7-6 0,4 6 0,-4-2 0,0 3 0,0 0 0,-1 0 0,1 0 0,0 0 0,-4 0 0,3 0 0,-4 5 0,0-4 0,0 8 0,-1-3 0,-3-1 0,3 4 0,-4-3 0,0 3 0,1 1 0,3-5 0,-3 4 0,8-8 0,-7 4 0,6-5 0,-2 0 0,4 0 0,3 0 0,-2 0 0,3-3 0,-1 2 0,-2-6 0,6 6 0,-6-6 0,2 2 0,1-3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45.418"/>
    </inkml:context>
    <inkml:brush xml:id="br0">
      <inkml:brushProperty name="width" value="0.05" units="cm"/>
      <inkml:brushProperty name="height" value="0.05" units="cm"/>
      <inkml:brushProperty name="color" value="#E71224"/>
    </inkml:brush>
  </inkml:definitions>
  <inkml:trace contextRef="#ctx0" brushRef="#br0">3383 0 24575,'-8'18'0,"-3"5"0,-7 1 0,-2 5 0,1 0 0,0-5 0,0 3 0,0-3 0,-6 7 0,4-2 0,-4 1 0,6-6 0,-5 5 0,3-5 0,-3 2 0,-1 2 0,0-2 0,-1-1 0,-3 0 0,10-7 0,-4 0 0,-1 6 0,5-5 0,-5 5 0,1-5 0,4-1 0,-10 6 0,3 2 0,1-1 0,-12 6 0,16-6 0,-16 8 0,11-3 0,-19 10 0,16-13 0,-15 11 0,12-6 0,5-5 0,-16 15 0,23-21 0,-30 23 0,21-17 0,-22 14 0,-9 7 0,9-4 0,-21 6 0,25-10 0,4-13 0,-16 20 0,24-27 0,-23 26 0,4-15 0,12-1 0,-15 5 0,14-9 0,-8 2 0,7-5 0,-26 11 0,21-15 0,-23 11 0,14-2 0,-6-8 0,-3 7 0,13-10 0,-15 1 0,23 3 0,-19-3 0,-11 9 0,27-9 0,-18 3 0,31-11 0,-1 0 0,-3 1 0,9 3 0,-4-3 0,6 3 0,0-4 0,-1-5 0,1 4 0,0-8 0,5 7 0,-4-7 0,9 7 0,-4-7 0,5 7 0,1-7 0,-1 6 0,4-6 0,2 3 0,4-4 0,0 0 0,-4 4 0,3-3 0,-3 2 0,4-3 0,0 0 0,0 0 0,0 0 0,0 0 0,0 0 0,0 0 0,-1 0 0,1 0 0,0 0 0,0 0 0,0 0 0,0 0 0,0 4 0,0-3 0,0 2 0,0-3 0,-1 4 0,1-3 0,0 2 0,0-3 0,0 0 0,0 0 0,3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48.981"/>
    </inkml:context>
    <inkml:brush xml:id="br0">
      <inkml:brushProperty name="width" value="0.05" units="cm"/>
      <inkml:brushProperty name="height" value="0.05" units="cm"/>
      <inkml:brushProperty name="color" value="#E71224"/>
    </inkml:brush>
  </inkml:definitions>
  <inkml:trace contextRef="#ctx0" brushRef="#br0">168 0 24575,'0'8'0,"0"0"0,0 5 0,0-4 0,0 3 0,0 0 0,0-3 0,0 8 0,-3-8 0,-2 8 0,0-4 0,-3 5 0,4-5 0,-5 4 0,0-4 0,1 0 0,-1 0 0,5-1 0,-3-3 0,2 3 0,1 1 0,-4-4 0,7 7 0,-6-2 0,2-1 0,0 4 0,-2-4 0,2 0 0,-4 4 0,5-8 0,-4 3 0,7-4 0,-6 0 0,6 0 0,-2 0 0,-1-3 0,3 2 0,-6-6 0,6 6 0,-3-3 0,4 4 0,0 0 0,0 0 0,4-4 0,0 0 0,4-4 0,0 0 0,0 0 0,0 0 0,5 0 0,0 4 0,0 0 0,9 6 0,-7-2 0,7 1 0,-4 0 0,0 0 0,-1 0 0,6 0 0,-4 0 0,9 1 0,-9-2 0,3 2 0,1 3 0,-4-3 0,9 8 0,-4-7 0,0 2 0,4-3 0,-10-1 0,5 0 0,-5 0 0,0 0 0,-5-1 0,3 1 0,-6-1 0,2 0 0,0 1 0,-3-1 0,3-3 0,-4 2 0,5-6 0,-4 2 0,3 1 0,-4-3 0,0 2 0,0-3 0,0 0 0,-4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8:09:40.485"/>
    </inkml:context>
    <inkml:brush xml:id="br0">
      <inkml:brushProperty name="width" value="0.05" units="cm"/>
      <inkml:brushProperty name="height" value="0.05" units="cm"/>
      <inkml:brushProperty name="color" value="#E71224"/>
    </inkml:brush>
  </inkml:definitions>
  <inkml:trace contextRef="#ctx0" brushRef="#br0">1 195 24575,'17'0'0,"1"0"0,0 0 0,-1 0 0,6 0 0,-4 0 0,4 0 0,-6 0 0,1 0 0,5 0 0,-4 0 0,3 0 0,-4 0 0,0 0 0,-1 0 0,-3 0 0,2 0 0,-2 0 0,-1 0 0,-1 0 0,1 0 0,-4 0 0,3 0 0,0 0 0,-3 0 0,8 0 0,-8 0 0,8 0 0,-4 0 0,0 0 0,4 0 0,-4 0 0,5 0 0,-5 0 0,4 0 0,1 0 0,1 0 0,4 0 0,-5 0 0,4 0 0,-3 0 0,9 4 0,-9-3 0,4 4 0,-6-1 0,6-3 0,-4 2 0,4-3 0,-6 4 0,14-3 0,-10 3 0,10 0 0,-14-3 0,1 3 0,0-4 0,-1 0 0,6 0 0,-4 0 0,4 0 0,-1 0 0,-3 0 0,4 0 0,-5 0 0,-5 0 0,4 0 0,-8 0 0,7 0 0,-7 0 0,8 0 0,-8 0 0,7 0 0,-6 0 0,6 0 0,1 0 0,2 0 0,-2 0 0,-1 0 0,-3 0 0,5 0 0,5 0 0,-4 0 0,4 0 0,-6-4 0,6 3 0,-4-3 0,4 4 0,-6 0 0,6 0 0,-4-4 0,4 3 0,-6-3 0,1 4 0,5 0 0,-4 0 0,3 0 0,-4-4 0,0 3 0,3-3 0,-3 4 0,9 0 0,-13 0 0,8 0 0,-9-4 0,5 3 0,0-3 0,-1 4 0,-3 0 0,2 0 0,-7 0 0,4 0 0,-5 0 0,0 0 0,0 0 0,0 0 0,0 0 0,0 0 0,-1 0 0,1 0 0,0 0 0,0-3 0,0 2 0,4-3 0,-3 4 0,2 0 0,-3 0 0,0 0 0,0 0 0,0 0 0,0-3 0,0 2 0,0-3 0,0 4 0,0-4 0,0 4 0,-7-4 0,-5 4 0,-5 0 0,-3 0 0,4-4 0,0 3 0,-1-2 0,1-1 0,0 0 0,0-1 0,4-2 0,-4 6 0,4-6 0,-4 2 0,0 1 0,3-3 0,-2 6 0,3-3 0,-1 1 0,-2 2 0,6-6 0,-6 6 0,6-7 0,-6 8 0,6-8 0,-7 7 0,8-6 0,-8 6 0,4-6 0,-4 3 0,0-5 0,0 5 0,-1-3 0,1 6 0,0-3 0,4 1 0,-3 2 0,2-3 0,1 1 0,-4 2 0,4-3 0,-4 4 0,0-4 0,-1 4 0,1-4 0,0 0 0,0 3 0,0-2 0,4-1 0,3 3 0,6-2 0,3 6 0,0 2 0,0 3 0,0 0 0,-4 0 0,3-4 0,-6 3 0,6-6 0,-6 6 0,6-6 0,-2 3 0,3-1 0,0-2 0,-4 6 0,3-6 0,-6 6 0,6-6 0,-6 6 0,6-6 0,-6 6 0,6-6 0,-6 6 0,6-6 0,-2 3 0,3-1 0,0-2 0,0 6 0,0-6 0,0 3 0,0-4 0,0 3 0,0-2 0,0 3 0,0-1 0,0-2 0,0 3 0,0-4 0,0 3 0,-1-2 0,1 2 0,0-3 0,0 0 0,0 0 0,0 0 0,0 0 0,0 0 0,0 0 0,-3 4 0,2-3 0,-6 6 0,2-3 0,-3 4 0,0 0 0,0 0 0,0 0 0,0 0 0,0 0 0,-3-3 0,2 2 0,-6-3 0,6 4 0,-6 0 0,6 0 0,-7 0 0,4 0 0,-1 0 0,-2 0 0,3 0 0,-1 0 0,-2 0 0,3 0 0,-1 0 0,1 0 0,1-3 0,2 2 0,-6-6 0,6 6 0,-3-3 0,1 1 0,2 2 0,-3-3 0,0 1 0,4 2 0,-8-6 0,7 6 0,-6-3 0,3 4 0,-1 0 0,-2 0 0,3-4 0,-1 4 0,-2-4 0,6 4 0,-6-4 0,2 4 0,1-4 0,-3 0 0,6 3 0,-7-2 0,8 3 0,-8-4 0,7 3 0,-6-6 0,6 6 0,-6-6 0,6 6 0,-6-2 0,6 3 0,-6-4 0,6 3 0,-6-6 0,6 6 0,-6-2 0,6 3 0,-6-4 0,6 0 0,-3-4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8:09:44.491"/>
    </inkml:context>
    <inkml:brush xml:id="br0">
      <inkml:brushProperty name="width" value="0.05" units="cm"/>
      <inkml:brushProperty name="height" value="0.05" units="cm"/>
      <inkml:brushProperty name="color" value="#E71224"/>
    </inkml:brush>
  </inkml:definitions>
  <inkml:trace contextRef="#ctx0" brushRef="#br0">0 447 24575,'35'0'0,"1"0"0,13 0 0,17 0 0,-5 0 0,12 0 0,-16 0 0,8 0 0,1 0 0,0 0 0,-1 0 0,-15 0 0,6 0 0,-6 0 0,7 0 0,0 0 0,-6 0 0,4 0 0,-4 0 0,6 0 0,0 0 0,-6 0 0,4 0 0,-11 0 0,11 0 0,-11-5 0,5 4 0,-7-4 0,1 5 0,-1 0 0,0 0 0,-6 0 0,5 0 0,-5 0 0,1 0 0,4 0 0,-5 0 0,0-4 0,5 3 0,-10-3 0,9 4 0,-3-5 0,5 4 0,0-4 0,7 5 0,27 0 0,-13 0 0,20 0 0,-26 0 0,0-5 0,-6 4 0,4-5 0,-11 2 0,11 3 0,-11-4 0,5 5 0,-7-5 0,1 4 0,5-4 0,-4 0 0,5 4 0,0-3 0,1 4 0,1 0 0,4 0 0,-11 0 0,12-6 0,-6 5 0,1-4 0,23 0 0,-25 4 0,25-9 0,-30 9 0,5-4 0,-1 0 0,-4 4 0,5-5 0,-7 2 0,1 2 0,5-2 0,-4-1 0,12 4 0,-12-4 0,4 5 0,-5-5 0,6 4 0,-11-4 0,9 1 0,-11 3 0,1-9 0,3 5 0,-3-1 0,-1-3 0,18 3 0,-15-4 0,17-1 0,-14 5 0,0-3 0,0 8 0,0-9 0,1 9 0,-1-8 0,0 7 0,7-7 0,-5 7 0,5-8 0,-7 9 0,0-3 0,-5-1 0,3 4 0,-9-3 0,4 4 0,-6 0 0,0-5 0,-5 4 0,4-3 0,-10 4 0,10 0 0,-4-4 0,5 2 0,-5-2 0,17 4 0,-8 0 0,10-4 0,-13 3 0,-2-4 0,-4 5 0,5 0 0,-5 0 0,4 0 0,-4 0 0,5-4 0,-5 3 0,4-3 0,-4 4 0,0 0 0,-2 0 0,-4-4 0,0 3 0,-1-3 0,1 4 0,-5-4 0,4 3 0,0-3 0,-3 4 0,2 0 0,-8 0 0,0-3 0,0 2 0,0-3 0,0 4 0,0 0 0,0 0 0,-4-3 0,3 2 0,-2-3 0,3 1 0,0 2 0,0-3 0,-4 1 0,3 2 0,-2-3 0,3 4 0,0 0 0,0-4 0,0 4 0,4-4 0,-3 0 0,8 3 0,-4-6 0,5 6 0,-1-7 0,6 7 0,-8-7 0,6 7 0,-7-2 0,8-2 0,-3 4 0,4-3 0,-5 4 0,-1-4 0,1 3 0,0-3 0,-1 4 0,-3 0 0,-2-4 0,-4 4 0,0-4 0,0 4 0,0 0 0,-4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8:09:46.850"/>
    </inkml:context>
    <inkml:brush xml:id="br0">
      <inkml:brushProperty name="width" value="0.05" units="cm"/>
      <inkml:brushProperty name="height" value="0.05" units="cm"/>
      <inkml:brushProperty name="color" value="#E71224"/>
    </inkml:brush>
  </inkml:definitions>
  <inkml:trace contextRef="#ctx0" brushRef="#br0">0 1 24575,'13'0'0,"-4"0"0,3 0 0,0 0 0,-3 0 0,13 0 0,-12 0 0,12 0 0,-13 0 0,3 0 0,1 0 0,0 0 0,5 0 0,-5 0 0,4 0 0,-8 3 0,7-2 0,-7 3 0,8 0 0,-8-3 0,8 3 0,-8-1 0,3-2 0,0 3 0,-3-1 0,8-2 0,-8 6 0,3-6 0,1 3 0,-4-1 0,3-2 0,-4 3 0,0-1 0,0-2 0,0 6 0,0-6 0,0 6 0,0-6 0,0 6 0,0-2 0,0-1 0,0-1 0,-4 1 0,3 0 0,-2 1 0,-1 2 0,3-6 0,-6 6 0,6-6 0,-6 6 0,6-6 0,-2 2 0,-1 1 0,3-3 0,-6 6 0,6-6 0,-2 2 0,-1 1 0,3-3 0,-2 6 0,3-6 0,0 2 0,-4 1 0,-4-3 0,-1 6 0,-3-3 0,4 4 0,-3 0 0,-2 0 0,1 0 0,-3 0 0,6 0 0,-6 0 0,2 0 0,-3 0 0,-1 4 0,1 2 0,-1 9 0,0-9 0,-1 13 0,-2-12 0,2 3 0,-3-1 0,4-4 0,0 5 0,1-5 0,-1 4 0,4-8 0,-3 7 0,4-7 0,-5 8 0,4-8 0,-2 3 0,2-4 0,1 0 0,0 0 0,4 0 0,-3-3 0,2 2 0,-7-3 0,8 4 0,-8 0 0,4 0 0,-1 0 0,-2-4 0,6 0 0,-2-4 0</inkml:trace>
</inkml:ink>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7D2CE14-05EE-064A-98DA-7FCEEC64A19F}" type="datetimeFigureOut">
              <a:rPr lang="en-US" smtClean="0"/>
              <a:t>8/15/20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366E6E1-E6C4-8F42-88F9-C45C76BC1730}" type="slidenum">
              <a:rPr lang="en-US" smtClean="0"/>
              <a:t>‹#›</a:t>
            </a:fld>
            <a:endParaRPr lang="en-US"/>
          </a:p>
        </p:txBody>
      </p:sp>
    </p:spTree>
    <p:extLst>
      <p:ext uri="{BB962C8B-B14F-4D97-AF65-F5344CB8AC3E}">
        <p14:creationId xmlns:p14="http://schemas.microsoft.com/office/powerpoint/2010/main" val="3013863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7D2CE14-05EE-064A-98DA-7FCEEC64A19F}" type="datetimeFigureOut">
              <a:rPr lang="en-US" smtClean="0"/>
              <a:t>8/15/20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34134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7D2CE14-05EE-064A-98DA-7FCEEC64A19F}" type="datetimeFigureOut">
              <a:rPr lang="en-US" smtClean="0"/>
              <a:t>8/15/20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366512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7D2CE14-05EE-064A-98DA-7FCEEC64A19F}" type="datetimeFigureOut">
              <a:rPr lang="en-US" smtClean="0"/>
              <a:t>8/15/20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00795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7D2CE14-05EE-064A-98DA-7FCEEC64A19F}" type="datetimeFigureOut">
              <a:rPr lang="en-US" smtClean="0"/>
              <a:t>8/15/20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366E6E1-E6C4-8F42-88F9-C45C76BC1730}" type="slidenum">
              <a:rPr lang="en-US" smtClean="0"/>
              <a:t>‹#›</a:t>
            </a:fld>
            <a:endParaRPr lang="en-US"/>
          </a:p>
        </p:txBody>
      </p:sp>
    </p:spTree>
    <p:extLst>
      <p:ext uri="{BB962C8B-B14F-4D97-AF65-F5344CB8AC3E}">
        <p14:creationId xmlns:p14="http://schemas.microsoft.com/office/powerpoint/2010/main" val="2318625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7D2CE14-05EE-064A-98DA-7FCEEC64A19F}" type="datetimeFigureOut">
              <a:rPr lang="en-US" smtClean="0"/>
              <a:t>8/15/20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194167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7D2CE14-05EE-064A-98DA-7FCEEC64A19F}" type="datetimeFigureOut">
              <a:rPr lang="en-US" smtClean="0"/>
              <a:t>8/15/20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66E6E1-E6C4-8F42-88F9-C45C76BC1730}"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182394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D2CE14-05EE-064A-98DA-7FCEEC64A19F}" type="datetimeFigureOut">
              <a:rPr lang="en-US" smtClean="0"/>
              <a:t>8/15/20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66E6E1-E6C4-8F42-88F9-C45C76BC1730}"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905252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D2CE14-05EE-064A-98DA-7FCEEC64A19F}" type="datetimeFigureOut">
              <a:rPr lang="en-US" smtClean="0"/>
              <a:t>8/15/20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97256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7D2CE14-05EE-064A-98DA-7FCEEC64A19F}" type="datetimeFigureOut">
              <a:rPr lang="en-US" smtClean="0"/>
              <a:t>8/15/20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691755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7D2CE14-05EE-064A-98DA-7FCEEC64A19F}" type="datetimeFigureOut">
              <a:rPr lang="en-US" smtClean="0"/>
              <a:t>8/15/20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828289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7D2CE14-05EE-064A-98DA-7FCEEC64A19F}" type="datetimeFigureOut">
              <a:rPr lang="en-US" smtClean="0"/>
              <a:t>8/15/20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366E6E1-E6C4-8F42-88F9-C45C76BC1730}" type="slidenum">
              <a:rPr lang="en-US" smtClean="0"/>
              <a:t>‹#›</a:t>
            </a:fld>
            <a:endParaRPr lang="en-US"/>
          </a:p>
        </p:txBody>
      </p:sp>
    </p:spTree>
    <p:extLst>
      <p:ext uri="{BB962C8B-B14F-4D97-AF65-F5344CB8AC3E}">
        <p14:creationId xmlns:p14="http://schemas.microsoft.com/office/powerpoint/2010/main" val="1370491445"/>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2.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questionpro.com/blog/simple-random-sampl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6B33-A542-C14A-B15E-82B60E050444}"/>
              </a:ext>
            </a:extLst>
          </p:cNvPr>
          <p:cNvSpPr>
            <a:spLocks noGrp="1"/>
          </p:cNvSpPr>
          <p:nvPr>
            <p:ph type="ctrTitle"/>
          </p:nvPr>
        </p:nvSpPr>
        <p:spPr/>
        <p:txBody>
          <a:bodyPr/>
          <a:lstStyle/>
          <a:p>
            <a:r>
              <a:rPr lang="en-US" dirty="0"/>
              <a:t>Sampling Techniques</a:t>
            </a:r>
          </a:p>
        </p:txBody>
      </p:sp>
      <p:sp>
        <p:nvSpPr>
          <p:cNvPr id="3" name="TextBox 2">
            <a:extLst>
              <a:ext uri="{FF2B5EF4-FFF2-40B4-BE49-F238E27FC236}">
                <a16:creationId xmlns:a16="http://schemas.microsoft.com/office/drawing/2014/main" id="{73E4957E-3C1C-FB47-9DC4-127526D2B3ED}"/>
              </a:ext>
            </a:extLst>
          </p:cNvPr>
          <p:cNvSpPr txBox="1"/>
          <p:nvPr/>
        </p:nvSpPr>
        <p:spPr>
          <a:xfrm>
            <a:off x="10451972" y="6273225"/>
            <a:ext cx="1740028" cy="584775"/>
          </a:xfrm>
          <a:prstGeom prst="rect">
            <a:avLst/>
          </a:prstGeom>
          <a:noFill/>
        </p:spPr>
        <p:txBody>
          <a:bodyPr wrap="none" rtlCol="0">
            <a:spAutoFit/>
          </a:bodyPr>
          <a:lstStyle/>
          <a:p>
            <a:r>
              <a:rPr lang="en-US" dirty="0"/>
              <a:t> Dhrub Satyam</a:t>
            </a:r>
          </a:p>
          <a:p>
            <a:r>
              <a:rPr lang="en-US" sz="1400" dirty="0"/>
              <a:t>       (Data Scientist)</a:t>
            </a:r>
          </a:p>
        </p:txBody>
      </p:sp>
    </p:spTree>
    <p:extLst>
      <p:ext uri="{BB962C8B-B14F-4D97-AF65-F5344CB8AC3E}">
        <p14:creationId xmlns:p14="http://schemas.microsoft.com/office/powerpoint/2010/main" val="175098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DF4B-5950-BD4E-9F03-E60548616B0E}"/>
              </a:ext>
            </a:extLst>
          </p:cNvPr>
          <p:cNvSpPr>
            <a:spLocks noGrp="1"/>
          </p:cNvSpPr>
          <p:nvPr>
            <p:ph type="title"/>
          </p:nvPr>
        </p:nvSpPr>
        <p:spPr>
          <a:xfrm>
            <a:off x="924883" y="116641"/>
            <a:ext cx="10058400" cy="452070"/>
          </a:xfrm>
        </p:spPr>
        <p:txBody>
          <a:bodyPr>
            <a:normAutofit fontScale="90000"/>
          </a:bodyPr>
          <a:lstStyle/>
          <a:p>
            <a:r>
              <a:rPr lang="en-GB" sz="3200" b="1" dirty="0">
                <a:solidFill>
                  <a:srgbClr val="00B050"/>
                </a:solidFill>
              </a:rPr>
              <a:t>Quota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61BA3410-5BF5-8E46-B4CC-A803073D9065}"/>
              </a:ext>
            </a:extLst>
          </p:cNvPr>
          <p:cNvSpPr>
            <a:spLocks noGrp="1"/>
          </p:cNvSpPr>
          <p:nvPr>
            <p:ph idx="1"/>
          </p:nvPr>
        </p:nvSpPr>
        <p:spPr>
          <a:xfrm>
            <a:off x="1066800" y="727505"/>
            <a:ext cx="10058400" cy="4050792"/>
          </a:xfrm>
        </p:spPr>
        <p:txBody>
          <a:bodyPr>
            <a:normAutofit/>
          </a:bodyPr>
          <a:lstStyle/>
          <a:p>
            <a:r>
              <a:rPr lang="en-GB" sz="1800" b="1" dirty="0">
                <a:solidFill>
                  <a:srgbClr val="00B050"/>
                </a:solidFill>
              </a:rPr>
              <a:t>Quota sampling:</a:t>
            </a:r>
            <a:r>
              <a:rPr lang="en-GB" sz="1800" dirty="0"/>
              <a:t>  </a:t>
            </a:r>
            <a:r>
              <a:rPr lang="en-GB" sz="1400" dirty="0"/>
              <a:t>In this type of sampling, we choose items based on predetermined characteristics of the population. For example you could divide the population into strata and then select from each strata based on Quota. Consider that we have to select individuals having a number in multiples of four for our sample:</a:t>
            </a:r>
          </a:p>
          <a:p>
            <a:endParaRPr lang="en-GB" sz="1800" dirty="0"/>
          </a:p>
          <a:p>
            <a:endParaRPr lang="en-US" sz="1800" dirty="0"/>
          </a:p>
        </p:txBody>
      </p:sp>
      <p:pic>
        <p:nvPicPr>
          <p:cNvPr id="4" name="Picture 3">
            <a:extLst>
              <a:ext uri="{FF2B5EF4-FFF2-40B4-BE49-F238E27FC236}">
                <a16:creationId xmlns:a16="http://schemas.microsoft.com/office/drawing/2014/main" id="{E1BBB357-31DF-E840-BE05-9A352917680C}"/>
              </a:ext>
            </a:extLst>
          </p:cNvPr>
          <p:cNvPicPr>
            <a:picLocks noChangeAspect="1"/>
          </p:cNvPicPr>
          <p:nvPr/>
        </p:nvPicPr>
        <p:blipFill>
          <a:blip r:embed="rId2"/>
          <a:stretch>
            <a:fillRect/>
          </a:stretch>
        </p:blipFill>
        <p:spPr>
          <a:xfrm>
            <a:off x="3124376" y="1427357"/>
            <a:ext cx="5659413" cy="3107863"/>
          </a:xfrm>
          <a:prstGeom prst="rect">
            <a:avLst/>
          </a:prstGeom>
        </p:spPr>
      </p:pic>
      <p:sp>
        <p:nvSpPr>
          <p:cNvPr id="5" name="TextBox 4">
            <a:extLst>
              <a:ext uri="{FF2B5EF4-FFF2-40B4-BE49-F238E27FC236}">
                <a16:creationId xmlns:a16="http://schemas.microsoft.com/office/drawing/2014/main" id="{2526B97A-79D6-C24B-B77D-CB1295A98E7A}"/>
              </a:ext>
            </a:extLst>
          </p:cNvPr>
          <p:cNvSpPr txBox="1"/>
          <p:nvPr/>
        </p:nvSpPr>
        <p:spPr>
          <a:xfrm>
            <a:off x="1066800" y="5174166"/>
            <a:ext cx="10563922" cy="1015663"/>
          </a:xfrm>
          <a:prstGeom prst="rect">
            <a:avLst/>
          </a:prstGeom>
          <a:noFill/>
        </p:spPr>
        <p:txBody>
          <a:bodyPr wrap="square" rtlCol="0">
            <a:spAutoFit/>
          </a:bodyPr>
          <a:lstStyle/>
          <a:p>
            <a:pPr marL="285750" indent="-285750">
              <a:buFont typeface="Arial" panose="020B0604020202020204" pitchFamily="34" charset="0"/>
              <a:buChar char="•"/>
            </a:pPr>
            <a:r>
              <a:rPr lang="en-GB" sz="1400" dirty="0"/>
              <a:t>Therefore, the individuals numbered 4, 8, 12, 16, and 20 are already reserved for our sample.</a:t>
            </a:r>
          </a:p>
          <a:p>
            <a:pPr marL="285750" indent="-285750">
              <a:buFont typeface="Arial" panose="020B0604020202020204" pitchFamily="34" charset="0"/>
              <a:buChar char="•"/>
            </a:pPr>
            <a:r>
              <a:rPr lang="en-GB" sz="1400" dirty="0"/>
              <a:t>In quota sampling, the chosen sample might not be the best representation of the characteristics of the population that weren’t considered.</a:t>
            </a:r>
          </a:p>
          <a:p>
            <a:endParaRPr lang="en-US" dirty="0"/>
          </a:p>
        </p:txBody>
      </p:sp>
    </p:spTree>
    <p:extLst>
      <p:ext uri="{BB962C8B-B14F-4D97-AF65-F5344CB8AC3E}">
        <p14:creationId xmlns:p14="http://schemas.microsoft.com/office/powerpoint/2010/main" val="234011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537A-615E-F74B-A479-39051D43D96F}"/>
              </a:ext>
            </a:extLst>
          </p:cNvPr>
          <p:cNvSpPr>
            <a:spLocks noGrp="1"/>
          </p:cNvSpPr>
          <p:nvPr>
            <p:ph type="title"/>
          </p:nvPr>
        </p:nvSpPr>
        <p:spPr>
          <a:xfrm>
            <a:off x="1066800" y="256032"/>
            <a:ext cx="10058400" cy="429768"/>
          </a:xfrm>
        </p:spPr>
        <p:txBody>
          <a:bodyPr>
            <a:normAutofit fontScale="90000"/>
          </a:bodyPr>
          <a:lstStyle/>
          <a:p>
            <a:r>
              <a:rPr lang="en-GB" sz="3200" b="1" dirty="0">
                <a:solidFill>
                  <a:srgbClr val="00B050"/>
                </a:solidFill>
              </a:rPr>
              <a:t>Snowball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612ADE7D-A088-5E4A-B222-E6E718907731}"/>
              </a:ext>
            </a:extLst>
          </p:cNvPr>
          <p:cNvSpPr>
            <a:spLocks noGrp="1"/>
          </p:cNvSpPr>
          <p:nvPr>
            <p:ph idx="1"/>
          </p:nvPr>
        </p:nvSpPr>
        <p:spPr>
          <a:xfrm>
            <a:off x="1066800" y="685800"/>
            <a:ext cx="10931912" cy="5681546"/>
          </a:xfrm>
        </p:spPr>
        <p:txBody>
          <a:bodyPr>
            <a:normAutofit/>
          </a:bodyPr>
          <a:lstStyle/>
          <a:p>
            <a:r>
              <a:rPr lang="en-GB" sz="1400" dirty="0"/>
              <a:t>In this technique </a:t>
            </a:r>
            <a:r>
              <a:rPr lang="en-GB" sz="1400" b="1" dirty="0"/>
              <a:t>Existing people are asked to nominate further people known to them so that the sample increases in size like a rolling snowball.</a:t>
            </a:r>
            <a:r>
              <a:rPr lang="en-GB" sz="1400" dirty="0"/>
              <a:t> This method of sampling is effective when a sampling frame is difficult to identify.</a:t>
            </a: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r>
              <a:rPr lang="en-GB" sz="1400" dirty="0"/>
              <a:t>Here, we had randomly chosen person 1 for our sample, and then he/she recommended person 6, and person 6 recommended person 11, and so on.</a:t>
            </a:r>
          </a:p>
          <a:p>
            <a:pPr marL="0" indent="0">
              <a:buNone/>
            </a:pPr>
            <a:r>
              <a:rPr lang="en-GB" sz="1400" b="1" dirty="0"/>
              <a:t>                                                                             </a:t>
            </a:r>
            <a:r>
              <a:rPr lang="en-GB" sz="2400" b="1" dirty="0"/>
              <a:t>1-&gt;6-&gt;11-&gt;14-&gt;19</a:t>
            </a:r>
            <a:endParaRPr lang="en-GB" sz="2400" dirty="0"/>
          </a:p>
          <a:p>
            <a:r>
              <a:rPr lang="en-GB" sz="1400" dirty="0"/>
              <a:t>There is a significant risk of selection bias in snowball sampling, as the referenced individuals will share common traits with the person who recommends them.</a:t>
            </a:r>
          </a:p>
          <a:p>
            <a:endParaRPr lang="en-GB" sz="1400" dirty="0"/>
          </a:p>
          <a:p>
            <a:endParaRPr lang="en-GB"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4" name="Picture 3">
            <a:extLst>
              <a:ext uri="{FF2B5EF4-FFF2-40B4-BE49-F238E27FC236}">
                <a16:creationId xmlns:a16="http://schemas.microsoft.com/office/drawing/2014/main" id="{C57329FF-674D-2E47-95A3-3A1113F2A0A8}"/>
              </a:ext>
            </a:extLst>
          </p:cNvPr>
          <p:cNvPicPr>
            <a:picLocks noChangeAspect="1"/>
          </p:cNvPicPr>
          <p:nvPr/>
        </p:nvPicPr>
        <p:blipFill>
          <a:blip r:embed="rId2"/>
          <a:stretch>
            <a:fillRect/>
          </a:stretch>
        </p:blipFill>
        <p:spPr>
          <a:xfrm>
            <a:off x="2831717" y="1304264"/>
            <a:ext cx="5832781" cy="3255088"/>
          </a:xfrm>
          <a:prstGeom prst="rect">
            <a:avLst/>
          </a:prstGeom>
        </p:spPr>
      </p:pic>
    </p:spTree>
    <p:extLst>
      <p:ext uri="{BB962C8B-B14F-4D97-AF65-F5344CB8AC3E}">
        <p14:creationId xmlns:p14="http://schemas.microsoft.com/office/powerpoint/2010/main" val="4222114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537A-615E-F74B-A479-39051D43D96F}"/>
              </a:ext>
            </a:extLst>
          </p:cNvPr>
          <p:cNvSpPr>
            <a:spLocks noGrp="1"/>
          </p:cNvSpPr>
          <p:nvPr>
            <p:ph type="title"/>
          </p:nvPr>
        </p:nvSpPr>
        <p:spPr>
          <a:xfrm>
            <a:off x="1066800" y="350380"/>
            <a:ext cx="10058400" cy="429768"/>
          </a:xfrm>
        </p:spPr>
        <p:txBody>
          <a:bodyPr>
            <a:normAutofit fontScale="90000"/>
          </a:bodyPr>
          <a:lstStyle/>
          <a:p>
            <a:r>
              <a:rPr lang="en-GB" sz="3200" b="1" dirty="0">
                <a:solidFill>
                  <a:srgbClr val="00B050"/>
                </a:solidFill>
              </a:rPr>
              <a:t>Judgment Sampling</a:t>
            </a:r>
            <a:br>
              <a:rPr lang="en-GB" b="1" dirty="0"/>
            </a:br>
            <a:endParaRPr lang="en-US" sz="3200" dirty="0">
              <a:solidFill>
                <a:srgbClr val="00B050"/>
              </a:solidFill>
            </a:endParaRPr>
          </a:p>
        </p:txBody>
      </p:sp>
      <p:sp>
        <p:nvSpPr>
          <p:cNvPr id="3" name="Content Placeholder 2">
            <a:extLst>
              <a:ext uri="{FF2B5EF4-FFF2-40B4-BE49-F238E27FC236}">
                <a16:creationId xmlns:a16="http://schemas.microsoft.com/office/drawing/2014/main" id="{612ADE7D-A088-5E4A-B222-E6E718907731}"/>
              </a:ext>
            </a:extLst>
          </p:cNvPr>
          <p:cNvSpPr>
            <a:spLocks noGrp="1"/>
          </p:cNvSpPr>
          <p:nvPr>
            <p:ph idx="1"/>
          </p:nvPr>
        </p:nvSpPr>
        <p:spPr>
          <a:xfrm>
            <a:off x="1066800" y="685800"/>
            <a:ext cx="10931912" cy="5681546"/>
          </a:xfrm>
        </p:spPr>
        <p:txBody>
          <a:bodyPr>
            <a:normAutofit/>
          </a:bodyPr>
          <a:lstStyle/>
          <a:p>
            <a:r>
              <a:rPr lang="en-GB" sz="1800" dirty="0"/>
              <a:t>It is also known as selective sampling. It depends on the judgment of the experts when choosing whom to ask to participate.</a:t>
            </a: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r>
              <a:rPr lang="en-GB" sz="1400" dirty="0"/>
              <a:t>Suppose, our experts believe that people numbered 1, 7, 10, 15, and 19 should be considered for our sample as they may help us to infer the population in a better way. As you can imagine, quota sampling is also prone to bias by the experts and may not necessarily be representative.</a:t>
            </a:r>
            <a:endParaRPr lang="en-GB" dirty="0"/>
          </a:p>
          <a:p>
            <a:endParaRPr lang="en-GB" sz="1400" dirty="0"/>
          </a:p>
          <a:p>
            <a:endParaRPr lang="en-GB"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5" name="Picture 4">
            <a:extLst>
              <a:ext uri="{FF2B5EF4-FFF2-40B4-BE49-F238E27FC236}">
                <a16:creationId xmlns:a16="http://schemas.microsoft.com/office/drawing/2014/main" id="{815FD5E5-8794-2448-B680-BE744BE201B0}"/>
              </a:ext>
            </a:extLst>
          </p:cNvPr>
          <p:cNvPicPr>
            <a:picLocks noChangeAspect="1"/>
          </p:cNvPicPr>
          <p:nvPr/>
        </p:nvPicPr>
        <p:blipFill>
          <a:blip r:embed="rId2"/>
          <a:stretch>
            <a:fillRect/>
          </a:stretch>
        </p:blipFill>
        <p:spPr>
          <a:xfrm>
            <a:off x="2605525" y="1326995"/>
            <a:ext cx="6418782" cy="3557239"/>
          </a:xfrm>
          <a:prstGeom prst="rect">
            <a:avLst/>
          </a:prstGeom>
        </p:spPr>
      </p:pic>
    </p:spTree>
    <p:extLst>
      <p:ext uri="{BB962C8B-B14F-4D97-AF65-F5344CB8AC3E}">
        <p14:creationId xmlns:p14="http://schemas.microsoft.com/office/powerpoint/2010/main" val="380089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3DAF-8095-DD4C-8B3F-8CF4C7A0A779}"/>
              </a:ext>
            </a:extLst>
          </p:cNvPr>
          <p:cNvSpPr>
            <a:spLocks noGrp="1"/>
          </p:cNvSpPr>
          <p:nvPr>
            <p:ph type="title"/>
          </p:nvPr>
        </p:nvSpPr>
        <p:spPr>
          <a:xfrm>
            <a:off x="1069848" y="484632"/>
            <a:ext cx="10058400" cy="786607"/>
          </a:xfrm>
        </p:spPr>
        <p:txBody>
          <a:bodyPr>
            <a:normAutofit/>
          </a:bodyPr>
          <a:lstStyle/>
          <a:p>
            <a:r>
              <a:rPr lang="en-US" sz="3200" dirty="0"/>
              <a:t>Sampling</a:t>
            </a:r>
          </a:p>
        </p:txBody>
      </p:sp>
      <p:sp>
        <p:nvSpPr>
          <p:cNvPr id="3" name="Content Placeholder 2">
            <a:extLst>
              <a:ext uri="{FF2B5EF4-FFF2-40B4-BE49-F238E27FC236}">
                <a16:creationId xmlns:a16="http://schemas.microsoft.com/office/drawing/2014/main" id="{9C00C902-15D0-F14D-964A-6AA02D01E741}"/>
              </a:ext>
            </a:extLst>
          </p:cNvPr>
          <p:cNvSpPr>
            <a:spLocks noGrp="1"/>
          </p:cNvSpPr>
          <p:nvPr>
            <p:ph idx="1"/>
          </p:nvPr>
        </p:nvSpPr>
        <p:spPr>
          <a:xfrm>
            <a:off x="1066800" y="1220074"/>
            <a:ext cx="10058400" cy="4050792"/>
          </a:xfrm>
        </p:spPr>
        <p:txBody>
          <a:bodyPr/>
          <a:lstStyle/>
          <a:p>
            <a:r>
              <a:rPr lang="en-GB" i="1" dirty="0"/>
              <a:t>Sampling is a method that allows us to get information about the population based on the statistics from a subset of the population (sample), without having to investigate every individual.</a:t>
            </a:r>
          </a:p>
          <a:p>
            <a:endParaRPr lang="en-US" dirty="0"/>
          </a:p>
        </p:txBody>
      </p:sp>
      <p:pic>
        <p:nvPicPr>
          <p:cNvPr id="4" name="Picture 3">
            <a:extLst>
              <a:ext uri="{FF2B5EF4-FFF2-40B4-BE49-F238E27FC236}">
                <a16:creationId xmlns:a16="http://schemas.microsoft.com/office/drawing/2014/main" id="{4A98A105-C1D3-7845-87ED-7DAAFC711FD8}"/>
              </a:ext>
            </a:extLst>
          </p:cNvPr>
          <p:cNvPicPr>
            <a:picLocks noChangeAspect="1"/>
          </p:cNvPicPr>
          <p:nvPr/>
        </p:nvPicPr>
        <p:blipFill>
          <a:blip r:embed="rId2"/>
          <a:stretch>
            <a:fillRect/>
          </a:stretch>
        </p:blipFill>
        <p:spPr>
          <a:xfrm>
            <a:off x="1613519" y="2297616"/>
            <a:ext cx="8407400" cy="3467100"/>
          </a:xfrm>
          <a:prstGeom prst="rect">
            <a:avLst/>
          </a:prstGeom>
        </p:spPr>
      </p:pic>
    </p:spTree>
    <p:extLst>
      <p:ext uri="{BB962C8B-B14F-4D97-AF65-F5344CB8AC3E}">
        <p14:creationId xmlns:p14="http://schemas.microsoft.com/office/powerpoint/2010/main" val="250000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5581-A464-A947-AAD5-B9B195D33A53}"/>
              </a:ext>
            </a:extLst>
          </p:cNvPr>
          <p:cNvSpPr>
            <a:spLocks noGrp="1"/>
          </p:cNvSpPr>
          <p:nvPr>
            <p:ph type="title"/>
          </p:nvPr>
        </p:nvSpPr>
        <p:spPr>
          <a:xfrm>
            <a:off x="581192" y="759913"/>
            <a:ext cx="4492613" cy="1049235"/>
          </a:xfrm>
        </p:spPr>
        <p:txBody>
          <a:bodyPr>
            <a:normAutofit/>
          </a:bodyPr>
          <a:lstStyle/>
          <a:p>
            <a:r>
              <a:rPr lang="en-GB" sz="3200" b="1" dirty="0"/>
              <a:t>Need for sampling</a:t>
            </a:r>
            <a:br>
              <a:rPr lang="en-GB" sz="3200" dirty="0"/>
            </a:br>
            <a:endParaRPr lang="en-US" sz="3200" dirty="0"/>
          </a:p>
        </p:txBody>
      </p:sp>
      <p:sp>
        <p:nvSpPr>
          <p:cNvPr id="3" name="Content Placeholder 2">
            <a:extLst>
              <a:ext uri="{FF2B5EF4-FFF2-40B4-BE49-F238E27FC236}">
                <a16:creationId xmlns:a16="http://schemas.microsoft.com/office/drawing/2014/main" id="{83004210-448F-8040-929B-5FEB5D402B61}"/>
              </a:ext>
            </a:extLst>
          </p:cNvPr>
          <p:cNvSpPr>
            <a:spLocks noGrp="1"/>
          </p:cNvSpPr>
          <p:nvPr>
            <p:ph idx="1"/>
          </p:nvPr>
        </p:nvSpPr>
        <p:spPr>
          <a:xfrm>
            <a:off x="581192" y="1809148"/>
            <a:ext cx="11216798" cy="3997828"/>
          </a:xfrm>
        </p:spPr>
        <p:txBody>
          <a:bodyPr>
            <a:normAutofit/>
          </a:bodyPr>
          <a:lstStyle/>
          <a:p>
            <a:pPr marL="0" indent="0">
              <a:buNone/>
            </a:pPr>
            <a:r>
              <a:rPr lang="en-GB" b="1" dirty="0"/>
              <a:t>Why do we need Sampling?</a:t>
            </a:r>
          </a:p>
          <a:p>
            <a:r>
              <a:rPr lang="en-GB" dirty="0"/>
              <a:t>Sampling is done to draw conclusions about populations from samples, and it enables us to determine a population’s characteristics by directly observing only a portion (or sample) of the population.</a:t>
            </a:r>
          </a:p>
          <a:p>
            <a:r>
              <a:rPr lang="en-GB" dirty="0"/>
              <a:t>Selecting a sample requires less time than selecting every item in a population</a:t>
            </a:r>
          </a:p>
          <a:p>
            <a:r>
              <a:rPr lang="en-GB" dirty="0"/>
              <a:t>Sample selection is a cost-efficient method</a:t>
            </a:r>
          </a:p>
          <a:p>
            <a:r>
              <a:rPr lang="en-GB" dirty="0"/>
              <a:t>Analysis of the sample is less cumbersome and more practical than an analysis of the entire population</a:t>
            </a:r>
          </a:p>
          <a:p>
            <a:endParaRPr lang="en-US" dirty="0"/>
          </a:p>
        </p:txBody>
      </p:sp>
    </p:spTree>
    <p:extLst>
      <p:ext uri="{BB962C8B-B14F-4D97-AF65-F5344CB8AC3E}">
        <p14:creationId xmlns:p14="http://schemas.microsoft.com/office/powerpoint/2010/main" val="1011103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4C86-8E3E-1544-9888-F7E282DA1319}"/>
              </a:ext>
            </a:extLst>
          </p:cNvPr>
          <p:cNvSpPr>
            <a:spLocks noGrp="1"/>
          </p:cNvSpPr>
          <p:nvPr>
            <p:ph type="title"/>
          </p:nvPr>
        </p:nvSpPr>
        <p:spPr>
          <a:xfrm>
            <a:off x="581192" y="685800"/>
            <a:ext cx="11029616" cy="1013800"/>
          </a:xfrm>
        </p:spPr>
        <p:txBody>
          <a:bodyPr>
            <a:normAutofit fontScale="90000"/>
          </a:bodyPr>
          <a:lstStyle/>
          <a:p>
            <a:r>
              <a:rPr lang="en-GB" sz="3600" b="1" dirty="0"/>
              <a:t>Types of sampling</a:t>
            </a:r>
            <a:br>
              <a:rPr lang="en-GB" dirty="0"/>
            </a:br>
            <a:endParaRPr lang="en-US" dirty="0"/>
          </a:p>
        </p:txBody>
      </p:sp>
      <p:pic>
        <p:nvPicPr>
          <p:cNvPr id="4" name="Content Placeholder 3">
            <a:extLst>
              <a:ext uri="{FF2B5EF4-FFF2-40B4-BE49-F238E27FC236}">
                <a16:creationId xmlns:a16="http://schemas.microsoft.com/office/drawing/2014/main" id="{A2FDB923-B39A-1C4D-90AA-1A4BBE7FFB87}"/>
              </a:ext>
            </a:extLst>
          </p:cNvPr>
          <p:cNvPicPr>
            <a:picLocks noGrp="1" noChangeAspect="1"/>
          </p:cNvPicPr>
          <p:nvPr>
            <p:ph idx="1"/>
          </p:nvPr>
        </p:nvPicPr>
        <p:blipFill>
          <a:blip r:embed="rId2"/>
          <a:stretch>
            <a:fillRect/>
          </a:stretch>
        </p:blipFill>
        <p:spPr>
          <a:xfrm>
            <a:off x="1833134" y="1805537"/>
            <a:ext cx="7773798" cy="4354551"/>
          </a:xfrm>
          <a:prstGeom prst="rect">
            <a:avLst/>
          </a:prstGeom>
        </p:spPr>
      </p:pic>
      <p:sp>
        <p:nvSpPr>
          <p:cNvPr id="5" name="TextBox 4">
            <a:extLst>
              <a:ext uri="{FF2B5EF4-FFF2-40B4-BE49-F238E27FC236}">
                <a16:creationId xmlns:a16="http://schemas.microsoft.com/office/drawing/2014/main" id="{44460EAA-D417-DD46-9D73-51A8070EAD5D}"/>
              </a:ext>
            </a:extLst>
          </p:cNvPr>
          <p:cNvSpPr txBox="1"/>
          <p:nvPr/>
        </p:nvSpPr>
        <p:spPr>
          <a:xfrm>
            <a:off x="167269" y="1922625"/>
            <a:ext cx="3423424" cy="830997"/>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In probability sampling, every element of the population has chance of being selected. Probability sampling gives us the best chance to create a sample that is truly representative of the population</a:t>
            </a:r>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F0BBA46-C04F-A74D-A42D-C418A334F20D}"/>
              </a:ext>
            </a:extLst>
          </p:cNvPr>
          <p:cNvSpPr txBox="1"/>
          <p:nvPr/>
        </p:nvSpPr>
        <p:spPr>
          <a:xfrm>
            <a:off x="8601307" y="1854240"/>
            <a:ext cx="3423424" cy="1015663"/>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In non-probability sampling, all elements do not have an equal chance of being selected. Consequently, there is a significant risk of ending up with a non-representative sample which does not produce generalizable results</a:t>
            </a:r>
            <a:endParaRPr lang="en-US" sz="1000"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BFD2108-A507-2E44-B687-049D8C46B671}"/>
                  </a:ext>
                </a:extLst>
              </p14:cNvPr>
              <p14:cNvContentPartPr/>
              <p14:nvPr/>
            </p14:nvContentPartPr>
            <p14:xfrm>
              <a:off x="1522958" y="2803864"/>
              <a:ext cx="1176840" cy="608400"/>
            </p14:xfrm>
          </p:contentPart>
        </mc:Choice>
        <mc:Fallback xmlns="">
          <p:pic>
            <p:nvPicPr>
              <p:cNvPr id="7" name="Ink 6">
                <a:extLst>
                  <a:ext uri="{FF2B5EF4-FFF2-40B4-BE49-F238E27FC236}">
                    <a16:creationId xmlns:a16="http://schemas.microsoft.com/office/drawing/2014/main" id="{DBFD2108-A507-2E44-B687-049D8C46B671}"/>
                  </a:ext>
                </a:extLst>
              </p:cNvPr>
              <p:cNvPicPr/>
              <p:nvPr/>
            </p:nvPicPr>
            <p:blipFill>
              <a:blip r:embed="rId4"/>
              <a:stretch>
                <a:fillRect/>
              </a:stretch>
            </p:blipFill>
            <p:spPr>
              <a:xfrm>
                <a:off x="1514318" y="2795224"/>
                <a:ext cx="119448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5D84449-DC5A-BA44-9429-8B4178B20286}"/>
                  </a:ext>
                </a:extLst>
              </p14:cNvPr>
              <p14:cNvContentPartPr/>
              <p14:nvPr/>
            </p14:nvContentPartPr>
            <p14:xfrm>
              <a:off x="2608358" y="3293104"/>
              <a:ext cx="146880" cy="257040"/>
            </p14:xfrm>
          </p:contentPart>
        </mc:Choice>
        <mc:Fallback xmlns="">
          <p:pic>
            <p:nvPicPr>
              <p:cNvPr id="8" name="Ink 7">
                <a:extLst>
                  <a:ext uri="{FF2B5EF4-FFF2-40B4-BE49-F238E27FC236}">
                    <a16:creationId xmlns:a16="http://schemas.microsoft.com/office/drawing/2014/main" id="{85D84449-DC5A-BA44-9429-8B4178B20286}"/>
                  </a:ext>
                </a:extLst>
              </p:cNvPr>
              <p:cNvPicPr/>
              <p:nvPr/>
            </p:nvPicPr>
            <p:blipFill>
              <a:blip r:embed="rId6"/>
              <a:stretch>
                <a:fillRect/>
              </a:stretch>
            </p:blipFill>
            <p:spPr>
              <a:xfrm>
                <a:off x="2599358" y="3284464"/>
                <a:ext cx="1645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A1B2500-AD52-204C-B04C-88911B27E698}"/>
                  </a:ext>
                </a:extLst>
              </p14:cNvPr>
              <p14:cNvContentPartPr/>
              <p14:nvPr/>
            </p14:nvContentPartPr>
            <p14:xfrm>
              <a:off x="8930678" y="3024544"/>
              <a:ext cx="1217880" cy="763200"/>
            </p14:xfrm>
          </p:contentPart>
        </mc:Choice>
        <mc:Fallback xmlns="">
          <p:pic>
            <p:nvPicPr>
              <p:cNvPr id="9" name="Ink 8">
                <a:extLst>
                  <a:ext uri="{FF2B5EF4-FFF2-40B4-BE49-F238E27FC236}">
                    <a16:creationId xmlns:a16="http://schemas.microsoft.com/office/drawing/2014/main" id="{6A1B2500-AD52-204C-B04C-88911B27E698}"/>
                  </a:ext>
                </a:extLst>
              </p:cNvPr>
              <p:cNvPicPr/>
              <p:nvPr/>
            </p:nvPicPr>
            <p:blipFill>
              <a:blip r:embed="rId8"/>
              <a:stretch>
                <a:fillRect/>
              </a:stretch>
            </p:blipFill>
            <p:spPr>
              <a:xfrm>
                <a:off x="8922038" y="3015544"/>
                <a:ext cx="1235520" cy="78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79FD230-99B6-7840-86C5-582F1ADBBE90}"/>
                  </a:ext>
                </a:extLst>
              </p14:cNvPr>
              <p14:cNvContentPartPr/>
              <p14:nvPr/>
            </p14:nvContentPartPr>
            <p14:xfrm>
              <a:off x="8943278" y="3631144"/>
              <a:ext cx="249120" cy="279000"/>
            </p14:xfrm>
          </p:contentPart>
        </mc:Choice>
        <mc:Fallback xmlns="">
          <p:pic>
            <p:nvPicPr>
              <p:cNvPr id="10" name="Ink 9">
                <a:extLst>
                  <a:ext uri="{FF2B5EF4-FFF2-40B4-BE49-F238E27FC236}">
                    <a16:creationId xmlns:a16="http://schemas.microsoft.com/office/drawing/2014/main" id="{C79FD230-99B6-7840-86C5-582F1ADBBE90}"/>
                  </a:ext>
                </a:extLst>
              </p:cNvPr>
              <p:cNvPicPr/>
              <p:nvPr/>
            </p:nvPicPr>
            <p:blipFill>
              <a:blip r:embed="rId10"/>
              <a:stretch>
                <a:fillRect/>
              </a:stretch>
            </p:blipFill>
            <p:spPr>
              <a:xfrm>
                <a:off x="8934278" y="3622144"/>
                <a:ext cx="266760" cy="296640"/>
              </a:xfrm>
              <a:prstGeom prst="rect">
                <a:avLst/>
              </a:prstGeom>
            </p:spPr>
          </p:pic>
        </mc:Fallback>
      </mc:AlternateContent>
      <p:sp>
        <p:nvSpPr>
          <p:cNvPr id="11" name="Rectangle 10">
            <a:extLst>
              <a:ext uri="{FF2B5EF4-FFF2-40B4-BE49-F238E27FC236}">
                <a16:creationId xmlns:a16="http://schemas.microsoft.com/office/drawing/2014/main" id="{ED9C82E5-740A-7D40-826E-C2E5F2BD596A}"/>
              </a:ext>
            </a:extLst>
          </p:cNvPr>
          <p:cNvSpPr/>
          <p:nvPr/>
        </p:nvSpPr>
        <p:spPr>
          <a:xfrm>
            <a:off x="1706137" y="1699600"/>
            <a:ext cx="902221"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6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B4CE-A27C-EC4E-AE43-554AA1AC00FC}"/>
              </a:ext>
            </a:extLst>
          </p:cNvPr>
          <p:cNvSpPr>
            <a:spLocks noGrp="1"/>
          </p:cNvSpPr>
          <p:nvPr>
            <p:ph type="title"/>
          </p:nvPr>
        </p:nvSpPr>
        <p:spPr>
          <a:xfrm>
            <a:off x="581191" y="492301"/>
            <a:ext cx="11029616" cy="1013800"/>
          </a:xfrm>
        </p:spPr>
        <p:txBody>
          <a:bodyPr>
            <a:normAutofit fontScale="90000"/>
          </a:bodyPr>
          <a:lstStyle/>
          <a:p>
            <a:br>
              <a:rPr lang="en-GB" sz="3600" b="1" dirty="0"/>
            </a:br>
            <a:r>
              <a:rPr lang="en-GB" sz="3600" b="1" dirty="0"/>
              <a:t>Types of probability sampling - sampling methods</a:t>
            </a:r>
            <a:br>
              <a:rPr lang="en-GB" sz="3600" b="1" dirty="0"/>
            </a:br>
            <a:r>
              <a:rPr lang="en-GB" sz="3600" b="1" dirty="0">
                <a:solidFill>
                  <a:srgbClr val="00B050"/>
                </a:solidFill>
              </a:rPr>
              <a:t>Simple random sampling  </a:t>
            </a:r>
            <a:br>
              <a:rPr lang="en-GB" dirty="0"/>
            </a:br>
            <a:endParaRPr lang="en-US" dirty="0"/>
          </a:p>
        </p:txBody>
      </p:sp>
      <p:sp>
        <p:nvSpPr>
          <p:cNvPr id="3" name="Content Placeholder 2">
            <a:extLst>
              <a:ext uri="{FF2B5EF4-FFF2-40B4-BE49-F238E27FC236}">
                <a16:creationId xmlns:a16="http://schemas.microsoft.com/office/drawing/2014/main" id="{97E4F3D8-66F7-8A47-9DED-7BD3D8215D8B}"/>
              </a:ext>
            </a:extLst>
          </p:cNvPr>
          <p:cNvSpPr>
            <a:spLocks noGrp="1"/>
          </p:cNvSpPr>
          <p:nvPr>
            <p:ph idx="1"/>
          </p:nvPr>
        </p:nvSpPr>
        <p:spPr>
          <a:xfrm>
            <a:off x="581192" y="1506101"/>
            <a:ext cx="11029615" cy="5061967"/>
          </a:xfrm>
        </p:spPr>
        <p:txBody>
          <a:bodyPr>
            <a:normAutofit/>
          </a:bodyPr>
          <a:lstStyle/>
          <a:p>
            <a:r>
              <a:rPr lang="en-GB" sz="1400" b="1" dirty="0"/>
              <a:t>Simple random sampling:</a:t>
            </a:r>
            <a:r>
              <a:rPr lang="en-GB" sz="1400" dirty="0"/>
              <a:t> One of the best probability sampling techniques that helps in saving time and resources, is the </a:t>
            </a:r>
            <a:r>
              <a:rPr lang="en-GB" sz="1400" dirty="0">
                <a:hlinkClick r:id="rId2"/>
              </a:rPr>
              <a:t>Simple Random Sampling</a:t>
            </a:r>
            <a:r>
              <a:rPr lang="en-GB" sz="1400" dirty="0"/>
              <a:t> method. It is a method of obtaining information where every single member of a population is chosen randomly, merely by chance. Each individual has the same probability of being chosen to be a part of a sample.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br>
              <a:rPr lang="en-GB" dirty="0"/>
            </a:br>
            <a:endParaRPr lang="en-GB" dirty="0"/>
          </a:p>
          <a:p>
            <a:pPr marL="0" indent="0">
              <a:buNone/>
            </a:pPr>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r>
              <a:rPr lang="en-GB" sz="1400" dirty="0"/>
              <a:t>For example, in an organization of 500 employees, if the HR team decides on conducting team building activities, it is highly likely that they would prefer picking chits out of a bowl. In this case, each of the 500 employees has an equal opportunity of being selected.</a:t>
            </a:r>
            <a:endParaRPr lang="en-US" sz="1400" dirty="0"/>
          </a:p>
        </p:txBody>
      </p:sp>
      <p:pic>
        <p:nvPicPr>
          <p:cNvPr id="5" name="Picture 4">
            <a:extLst>
              <a:ext uri="{FF2B5EF4-FFF2-40B4-BE49-F238E27FC236}">
                <a16:creationId xmlns:a16="http://schemas.microsoft.com/office/drawing/2014/main" id="{41AD200D-5C9C-524F-ABAC-1807AC32621C}"/>
              </a:ext>
            </a:extLst>
          </p:cNvPr>
          <p:cNvPicPr>
            <a:picLocks noChangeAspect="1"/>
          </p:cNvPicPr>
          <p:nvPr/>
        </p:nvPicPr>
        <p:blipFill>
          <a:blip r:embed="rId3"/>
          <a:stretch>
            <a:fillRect/>
          </a:stretch>
        </p:blipFill>
        <p:spPr>
          <a:xfrm>
            <a:off x="2595906" y="2319454"/>
            <a:ext cx="6659605" cy="3470639"/>
          </a:xfrm>
          <a:prstGeom prst="rect">
            <a:avLst/>
          </a:prstGeom>
        </p:spPr>
      </p:pic>
    </p:spTree>
    <p:extLst>
      <p:ext uri="{BB962C8B-B14F-4D97-AF65-F5344CB8AC3E}">
        <p14:creationId xmlns:p14="http://schemas.microsoft.com/office/powerpoint/2010/main" val="179310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F71F6-F082-6747-B6FA-E1FCA89BD599}"/>
              </a:ext>
            </a:extLst>
          </p:cNvPr>
          <p:cNvSpPr>
            <a:spLocks noGrp="1"/>
          </p:cNvSpPr>
          <p:nvPr>
            <p:ph type="title"/>
          </p:nvPr>
        </p:nvSpPr>
        <p:spPr>
          <a:xfrm>
            <a:off x="1069848" y="0"/>
            <a:ext cx="10181732" cy="697397"/>
          </a:xfrm>
        </p:spPr>
        <p:txBody>
          <a:bodyPr>
            <a:normAutofit/>
          </a:bodyPr>
          <a:lstStyle/>
          <a:p>
            <a:r>
              <a:rPr lang="en-GB" sz="3200" b="1" dirty="0">
                <a:solidFill>
                  <a:srgbClr val="00B050"/>
                </a:solidFill>
              </a:rPr>
              <a:t>Systematic sampling</a:t>
            </a:r>
            <a:endParaRPr lang="en-US" sz="3200" dirty="0"/>
          </a:p>
        </p:txBody>
      </p:sp>
      <p:sp>
        <p:nvSpPr>
          <p:cNvPr id="3" name="Content Placeholder 2">
            <a:extLst>
              <a:ext uri="{FF2B5EF4-FFF2-40B4-BE49-F238E27FC236}">
                <a16:creationId xmlns:a16="http://schemas.microsoft.com/office/drawing/2014/main" id="{15EC3D49-0358-9E40-A755-9951FE97EB34}"/>
              </a:ext>
            </a:extLst>
          </p:cNvPr>
          <p:cNvSpPr>
            <a:spLocks noGrp="1"/>
          </p:cNvSpPr>
          <p:nvPr>
            <p:ph idx="1"/>
          </p:nvPr>
        </p:nvSpPr>
        <p:spPr>
          <a:xfrm>
            <a:off x="1069848" y="697397"/>
            <a:ext cx="10058400" cy="5993335"/>
          </a:xfrm>
        </p:spPr>
        <p:txBody>
          <a:bodyPr>
            <a:normAutofit lnSpcReduction="10000"/>
          </a:bodyPr>
          <a:lstStyle/>
          <a:p>
            <a:r>
              <a:rPr lang="en-GB" sz="1400" dirty="0"/>
              <a:t>Researchers use the method to choose the sample members of a population at regular intervals. It requires the selection of a starting point for the sample and sample size that can be repeated at regular intervals. This type of sampling method has a predefined range, and hence this sampling technique is the least time-consuming.</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r>
              <a:rPr lang="en-GB" sz="1500" dirty="0"/>
              <a:t>Rule: Say our population size is x and we have to select a sample size of n. Then, the next individual that we will select would be x/nth intervals away from the first individual. We can select the rest in the same way.</a:t>
            </a:r>
          </a:p>
          <a:p>
            <a:r>
              <a:rPr lang="en-GB" sz="1600" dirty="0"/>
              <a:t>For example, a researcher intends to collect a systematic sample of 500 people in a population of 5000. He/she numbers each element of the population from 1-5000 and will choose every 10th individual to be a part of the sample (Total population/ Sample Size = 5000/500 = 10).</a:t>
            </a:r>
            <a:endParaRPr lang="en-GB" sz="1500" dirty="0"/>
          </a:p>
          <a:p>
            <a:r>
              <a:rPr lang="en-GB" sz="1500" dirty="0"/>
              <a:t>However, it might also lead to bias if there is an underlying pattern in which we are selecting items from the population. There should be no hidden pattern in the order.</a:t>
            </a:r>
            <a:endParaRPr lang="en-US" sz="1500" dirty="0"/>
          </a:p>
        </p:txBody>
      </p:sp>
      <p:pic>
        <p:nvPicPr>
          <p:cNvPr id="4" name="Picture 3">
            <a:extLst>
              <a:ext uri="{FF2B5EF4-FFF2-40B4-BE49-F238E27FC236}">
                <a16:creationId xmlns:a16="http://schemas.microsoft.com/office/drawing/2014/main" id="{A4473DDE-CC50-334D-A019-67AB0DB0BD89}"/>
              </a:ext>
            </a:extLst>
          </p:cNvPr>
          <p:cNvPicPr>
            <a:picLocks noChangeAspect="1"/>
          </p:cNvPicPr>
          <p:nvPr/>
        </p:nvPicPr>
        <p:blipFill>
          <a:blip r:embed="rId2"/>
          <a:stretch>
            <a:fillRect/>
          </a:stretch>
        </p:blipFill>
        <p:spPr>
          <a:xfrm>
            <a:off x="2843561" y="1479688"/>
            <a:ext cx="5296829" cy="3016685"/>
          </a:xfrm>
          <a:prstGeom prst="rect">
            <a:avLst/>
          </a:prstGeom>
        </p:spPr>
      </p:pic>
    </p:spTree>
    <p:extLst>
      <p:ext uri="{BB962C8B-B14F-4D97-AF65-F5344CB8AC3E}">
        <p14:creationId xmlns:p14="http://schemas.microsoft.com/office/powerpoint/2010/main" val="277293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4A04-A802-D948-99E9-3CFC881E3EDF}"/>
              </a:ext>
            </a:extLst>
          </p:cNvPr>
          <p:cNvSpPr>
            <a:spLocks noGrp="1"/>
          </p:cNvSpPr>
          <p:nvPr>
            <p:ph type="title"/>
          </p:nvPr>
        </p:nvSpPr>
        <p:spPr>
          <a:xfrm>
            <a:off x="1069848" y="44159"/>
            <a:ext cx="10058400" cy="641641"/>
          </a:xfrm>
        </p:spPr>
        <p:txBody>
          <a:bodyPr>
            <a:normAutofit/>
          </a:bodyPr>
          <a:lstStyle/>
          <a:p>
            <a:r>
              <a:rPr lang="en-GB" sz="3200" b="1" dirty="0">
                <a:solidFill>
                  <a:srgbClr val="00B050"/>
                </a:solidFill>
              </a:rPr>
              <a:t>Cluster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291382B6-6C2C-AE48-98F7-1FC14A90D66F}"/>
              </a:ext>
            </a:extLst>
          </p:cNvPr>
          <p:cNvSpPr>
            <a:spLocks noGrp="1"/>
          </p:cNvSpPr>
          <p:nvPr>
            <p:ph idx="1"/>
          </p:nvPr>
        </p:nvSpPr>
        <p:spPr>
          <a:xfrm>
            <a:off x="1069848" y="839017"/>
            <a:ext cx="10058400" cy="5695597"/>
          </a:xfrm>
        </p:spPr>
        <p:txBody>
          <a:bodyPr>
            <a:normAutofit/>
          </a:bodyPr>
          <a:lstStyle/>
          <a:p>
            <a:r>
              <a:rPr lang="en-GB" sz="1400" b="1" dirty="0"/>
              <a:t>Cluster sampling:</a:t>
            </a:r>
            <a:r>
              <a:rPr lang="en-GB" sz="1400" dirty="0"/>
              <a:t> In a clustered sample, we use the subgroups of the population as the sampling unit rather than individuals. The population is divided into subgroups, known as clusters, and a whole cluster is randomly selected to be included in the study:</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br>
              <a:rPr lang="en-GB" sz="1400" dirty="0"/>
            </a:br>
            <a:endParaRPr lang="en-GB" sz="1400" dirty="0"/>
          </a:p>
          <a:p>
            <a:pPr marL="0" indent="0">
              <a:buNone/>
            </a:pPr>
            <a:endParaRPr lang="en-GB" sz="1400" dirty="0"/>
          </a:p>
          <a:p>
            <a:r>
              <a:rPr lang="en-GB" sz="1400" dirty="0"/>
              <a:t>In the above example, we have divided our population into 5 clusters. Each cluster consists of 4 individuals and we have taken the 4th cluster in our sample. We can include more clusters as per our sample size.</a:t>
            </a:r>
          </a:p>
          <a:p>
            <a:r>
              <a:rPr lang="en-GB" sz="1400" b="1" dirty="0"/>
              <a:t>This type of sampling is used when we focus on a region or area.</a:t>
            </a:r>
            <a:endParaRPr lang="en-GB" sz="1400" dirty="0"/>
          </a:p>
        </p:txBody>
      </p:sp>
      <p:pic>
        <p:nvPicPr>
          <p:cNvPr id="4" name="Picture 3">
            <a:extLst>
              <a:ext uri="{FF2B5EF4-FFF2-40B4-BE49-F238E27FC236}">
                <a16:creationId xmlns:a16="http://schemas.microsoft.com/office/drawing/2014/main" id="{576A6289-8761-5C46-B528-376B58A8A78E}"/>
              </a:ext>
            </a:extLst>
          </p:cNvPr>
          <p:cNvPicPr>
            <a:picLocks noChangeAspect="1"/>
          </p:cNvPicPr>
          <p:nvPr/>
        </p:nvPicPr>
        <p:blipFill>
          <a:blip r:embed="rId2"/>
          <a:stretch>
            <a:fillRect/>
          </a:stretch>
        </p:blipFill>
        <p:spPr>
          <a:xfrm>
            <a:off x="1365096" y="1790545"/>
            <a:ext cx="2381357" cy="3276910"/>
          </a:xfrm>
          <a:prstGeom prst="rect">
            <a:avLst/>
          </a:prstGeom>
        </p:spPr>
      </p:pic>
      <p:pic>
        <p:nvPicPr>
          <p:cNvPr id="5" name="Picture 4">
            <a:extLst>
              <a:ext uri="{FF2B5EF4-FFF2-40B4-BE49-F238E27FC236}">
                <a16:creationId xmlns:a16="http://schemas.microsoft.com/office/drawing/2014/main" id="{BE65F39B-FBBB-D14C-BC3F-62E03315EFF5}"/>
              </a:ext>
            </a:extLst>
          </p:cNvPr>
          <p:cNvPicPr>
            <a:picLocks noChangeAspect="1"/>
          </p:cNvPicPr>
          <p:nvPr/>
        </p:nvPicPr>
        <p:blipFill>
          <a:blip r:embed="rId2"/>
          <a:stretch>
            <a:fillRect/>
          </a:stretch>
        </p:blipFill>
        <p:spPr>
          <a:xfrm>
            <a:off x="4836377" y="1695672"/>
            <a:ext cx="2381358" cy="3276911"/>
          </a:xfrm>
          <a:prstGeom prst="rect">
            <a:avLst/>
          </a:prstGeom>
        </p:spPr>
      </p:pic>
      <p:sp>
        <p:nvSpPr>
          <p:cNvPr id="6" name="Rectangle 5">
            <a:extLst>
              <a:ext uri="{FF2B5EF4-FFF2-40B4-BE49-F238E27FC236}">
                <a16:creationId xmlns:a16="http://schemas.microsoft.com/office/drawing/2014/main" id="{F85FBDDD-076B-824B-8F19-E278C9329DC8}"/>
              </a:ext>
            </a:extLst>
          </p:cNvPr>
          <p:cNvSpPr/>
          <p:nvPr/>
        </p:nvSpPr>
        <p:spPr>
          <a:xfrm>
            <a:off x="4905321" y="1790544"/>
            <a:ext cx="2231459"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562E3890-93DA-3840-BF05-1E8F6D5E1F9F}"/>
              </a:ext>
            </a:extLst>
          </p:cNvPr>
          <p:cNvSpPr/>
          <p:nvPr/>
        </p:nvSpPr>
        <p:spPr>
          <a:xfrm>
            <a:off x="4899568" y="2398199"/>
            <a:ext cx="2231460"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2BEE498A-1880-6342-81B8-F372C96468D0}"/>
              </a:ext>
            </a:extLst>
          </p:cNvPr>
          <p:cNvSpPr/>
          <p:nvPr/>
        </p:nvSpPr>
        <p:spPr>
          <a:xfrm>
            <a:off x="4911326" y="3041794"/>
            <a:ext cx="2231460"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1F0FEBC7-62BB-A743-8C02-AFC17CE52623}"/>
              </a:ext>
            </a:extLst>
          </p:cNvPr>
          <p:cNvSpPr/>
          <p:nvPr/>
        </p:nvSpPr>
        <p:spPr>
          <a:xfrm>
            <a:off x="4911325" y="3685389"/>
            <a:ext cx="2306409"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DD533B2C-0120-6E48-A1A4-8E900A4E9702}"/>
              </a:ext>
            </a:extLst>
          </p:cNvPr>
          <p:cNvSpPr/>
          <p:nvPr/>
        </p:nvSpPr>
        <p:spPr>
          <a:xfrm>
            <a:off x="4942795" y="4351973"/>
            <a:ext cx="2306409"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2" name="Picture 11">
            <a:extLst>
              <a:ext uri="{FF2B5EF4-FFF2-40B4-BE49-F238E27FC236}">
                <a16:creationId xmlns:a16="http://schemas.microsoft.com/office/drawing/2014/main" id="{87B56374-9662-E34B-988A-363C27EF883F}"/>
              </a:ext>
            </a:extLst>
          </p:cNvPr>
          <p:cNvPicPr>
            <a:picLocks noChangeAspect="1"/>
          </p:cNvPicPr>
          <p:nvPr/>
        </p:nvPicPr>
        <p:blipFill>
          <a:blip r:embed="rId3"/>
          <a:stretch>
            <a:fillRect/>
          </a:stretch>
        </p:blipFill>
        <p:spPr>
          <a:xfrm>
            <a:off x="9928052" y="1573011"/>
            <a:ext cx="898852" cy="3405061"/>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7E8C62E-DDB3-8746-9D76-CE94B599FAE6}"/>
                  </a:ext>
                </a:extLst>
              </p14:cNvPr>
              <p14:cNvContentPartPr/>
              <p14:nvPr/>
            </p14:nvContentPartPr>
            <p14:xfrm>
              <a:off x="3847478" y="3055864"/>
              <a:ext cx="785520" cy="201600"/>
            </p14:xfrm>
          </p:contentPart>
        </mc:Choice>
        <mc:Fallback xmlns="">
          <p:pic>
            <p:nvPicPr>
              <p:cNvPr id="13" name="Ink 12">
                <a:extLst>
                  <a:ext uri="{FF2B5EF4-FFF2-40B4-BE49-F238E27FC236}">
                    <a16:creationId xmlns:a16="http://schemas.microsoft.com/office/drawing/2014/main" id="{47E8C62E-DDB3-8746-9D76-CE94B599FAE6}"/>
                  </a:ext>
                </a:extLst>
              </p:cNvPr>
              <p:cNvPicPr/>
              <p:nvPr/>
            </p:nvPicPr>
            <p:blipFill>
              <a:blip r:embed="rId5"/>
              <a:stretch>
                <a:fillRect/>
              </a:stretch>
            </p:blipFill>
            <p:spPr>
              <a:xfrm>
                <a:off x="3838838" y="3047224"/>
                <a:ext cx="803160" cy="219240"/>
              </a:xfrm>
              <a:prstGeom prst="rect">
                <a:avLst/>
              </a:prstGeom>
            </p:spPr>
          </p:pic>
        </mc:Fallback>
      </mc:AlternateContent>
      <p:grpSp>
        <p:nvGrpSpPr>
          <p:cNvPr id="16" name="Group 15">
            <a:extLst>
              <a:ext uri="{FF2B5EF4-FFF2-40B4-BE49-F238E27FC236}">
                <a16:creationId xmlns:a16="http://schemas.microsoft.com/office/drawing/2014/main" id="{EB83DEA8-810C-C84B-89D3-5A080616CCF7}"/>
              </a:ext>
            </a:extLst>
          </p:cNvPr>
          <p:cNvGrpSpPr/>
          <p:nvPr/>
        </p:nvGrpSpPr>
        <p:grpSpPr>
          <a:xfrm>
            <a:off x="7385918" y="2944984"/>
            <a:ext cx="2485080" cy="239400"/>
            <a:chOff x="7385918" y="2944984"/>
            <a:chExt cx="2485080" cy="23940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02951067-5F87-FC49-B226-D8B506D95441}"/>
                    </a:ext>
                  </a:extLst>
                </p14:cNvPr>
                <p14:cNvContentPartPr/>
                <p14:nvPr/>
              </p14:nvContentPartPr>
              <p14:xfrm>
                <a:off x="7385918" y="3023464"/>
                <a:ext cx="2429280" cy="160920"/>
              </p14:xfrm>
            </p:contentPart>
          </mc:Choice>
          <mc:Fallback xmlns="">
            <p:pic>
              <p:nvPicPr>
                <p:cNvPr id="14" name="Ink 13">
                  <a:extLst>
                    <a:ext uri="{FF2B5EF4-FFF2-40B4-BE49-F238E27FC236}">
                      <a16:creationId xmlns:a16="http://schemas.microsoft.com/office/drawing/2014/main" id="{02951067-5F87-FC49-B226-D8B506D95441}"/>
                    </a:ext>
                  </a:extLst>
                </p:cNvPr>
                <p:cNvPicPr/>
                <p:nvPr/>
              </p:nvPicPr>
              <p:blipFill>
                <a:blip r:embed="rId7"/>
                <a:stretch>
                  <a:fillRect/>
                </a:stretch>
              </p:blipFill>
              <p:spPr>
                <a:xfrm>
                  <a:off x="7376918" y="3014824"/>
                  <a:ext cx="24469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FF4F2F5-89A1-2148-B0C2-C30180CE9C24}"/>
                    </a:ext>
                  </a:extLst>
                </p14:cNvPr>
                <p14:cNvContentPartPr/>
                <p14:nvPr/>
              </p14:nvContentPartPr>
              <p14:xfrm>
                <a:off x="9657878" y="2944984"/>
                <a:ext cx="213120" cy="219600"/>
              </p14:xfrm>
            </p:contentPart>
          </mc:Choice>
          <mc:Fallback xmlns="">
            <p:pic>
              <p:nvPicPr>
                <p:cNvPr id="15" name="Ink 14">
                  <a:extLst>
                    <a:ext uri="{FF2B5EF4-FFF2-40B4-BE49-F238E27FC236}">
                      <a16:creationId xmlns:a16="http://schemas.microsoft.com/office/drawing/2014/main" id="{8FF4F2F5-89A1-2148-B0C2-C30180CE9C24}"/>
                    </a:ext>
                  </a:extLst>
                </p:cNvPr>
                <p:cNvPicPr/>
                <p:nvPr/>
              </p:nvPicPr>
              <p:blipFill>
                <a:blip r:embed="rId9"/>
                <a:stretch>
                  <a:fillRect/>
                </a:stretch>
              </p:blipFill>
              <p:spPr>
                <a:xfrm>
                  <a:off x="9648878" y="2936344"/>
                  <a:ext cx="230760" cy="237240"/>
                </a:xfrm>
                <a:prstGeom prst="rect">
                  <a:avLst/>
                </a:prstGeom>
              </p:spPr>
            </p:pic>
          </mc:Fallback>
        </mc:AlternateContent>
      </p:grpSp>
    </p:spTree>
    <p:extLst>
      <p:ext uri="{BB962C8B-B14F-4D97-AF65-F5344CB8AC3E}">
        <p14:creationId xmlns:p14="http://schemas.microsoft.com/office/powerpoint/2010/main" val="331563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3D99-0889-7A43-90FD-7FEF7F322F87}"/>
              </a:ext>
            </a:extLst>
          </p:cNvPr>
          <p:cNvSpPr>
            <a:spLocks noGrp="1"/>
          </p:cNvSpPr>
          <p:nvPr>
            <p:ph type="title"/>
          </p:nvPr>
        </p:nvSpPr>
        <p:spPr>
          <a:xfrm>
            <a:off x="1066800" y="0"/>
            <a:ext cx="10058400" cy="619339"/>
          </a:xfrm>
        </p:spPr>
        <p:txBody>
          <a:bodyPr>
            <a:normAutofit/>
          </a:bodyPr>
          <a:lstStyle/>
          <a:p>
            <a:r>
              <a:rPr lang="en-GB" sz="3200" b="1" dirty="0">
                <a:solidFill>
                  <a:srgbClr val="00B050"/>
                </a:solidFill>
              </a:rPr>
              <a:t>Stratified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6C2DD7A9-491F-5949-89F1-3A7693CB837F}"/>
              </a:ext>
            </a:extLst>
          </p:cNvPr>
          <p:cNvSpPr>
            <a:spLocks noGrp="1"/>
          </p:cNvSpPr>
          <p:nvPr>
            <p:ph idx="1"/>
          </p:nvPr>
        </p:nvSpPr>
        <p:spPr>
          <a:xfrm>
            <a:off x="1069848" y="747132"/>
            <a:ext cx="10058400" cy="5425068"/>
          </a:xfrm>
        </p:spPr>
        <p:txBody>
          <a:bodyPr>
            <a:normAutofit/>
          </a:bodyPr>
          <a:lstStyle/>
          <a:p>
            <a:r>
              <a:rPr lang="en-GB" sz="1400" dirty="0"/>
              <a:t>In this type of sampling, we divide the population into subgroups (called strata) based on different traits like gender, category, etc. And then we select the sample(s) from these subgroups: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C4910747-C69C-0049-A3D0-E80B909F5177}"/>
              </a:ext>
            </a:extLst>
          </p:cNvPr>
          <p:cNvPicPr>
            <a:picLocks noChangeAspect="1"/>
          </p:cNvPicPr>
          <p:nvPr/>
        </p:nvPicPr>
        <p:blipFill>
          <a:blip r:embed="rId2"/>
          <a:stretch>
            <a:fillRect/>
          </a:stretch>
        </p:blipFill>
        <p:spPr>
          <a:xfrm>
            <a:off x="1063752" y="1509216"/>
            <a:ext cx="6309112" cy="3031034"/>
          </a:xfrm>
          <a:prstGeom prst="rect">
            <a:avLst/>
          </a:prstGeom>
        </p:spPr>
      </p:pic>
      <p:pic>
        <p:nvPicPr>
          <p:cNvPr id="6" name="Picture 5">
            <a:extLst>
              <a:ext uri="{FF2B5EF4-FFF2-40B4-BE49-F238E27FC236}">
                <a16:creationId xmlns:a16="http://schemas.microsoft.com/office/drawing/2014/main" id="{E880BA96-F96D-3A41-A9D0-620E6A3D13E2}"/>
              </a:ext>
            </a:extLst>
          </p:cNvPr>
          <p:cNvPicPr>
            <a:picLocks noChangeAspect="1"/>
          </p:cNvPicPr>
          <p:nvPr/>
        </p:nvPicPr>
        <p:blipFill>
          <a:blip r:embed="rId3"/>
          <a:stretch>
            <a:fillRect/>
          </a:stretch>
        </p:blipFill>
        <p:spPr>
          <a:xfrm>
            <a:off x="7372864" y="1509216"/>
            <a:ext cx="683184" cy="2752254"/>
          </a:xfrm>
          <a:prstGeom prst="rect">
            <a:avLst/>
          </a:prstGeom>
        </p:spPr>
      </p:pic>
      <p:sp>
        <p:nvSpPr>
          <p:cNvPr id="9" name="Right Arrow 8">
            <a:extLst>
              <a:ext uri="{FF2B5EF4-FFF2-40B4-BE49-F238E27FC236}">
                <a16:creationId xmlns:a16="http://schemas.microsoft.com/office/drawing/2014/main" id="{A37FED89-9C9A-024E-8ABE-6745D9A0ADF2}"/>
              </a:ext>
            </a:extLst>
          </p:cNvPr>
          <p:cNvSpPr/>
          <p:nvPr/>
        </p:nvSpPr>
        <p:spPr>
          <a:xfrm>
            <a:off x="8284496" y="2673469"/>
            <a:ext cx="1248936" cy="42374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D69F75-FFE4-DC4F-8005-B33BD96FE36B}"/>
              </a:ext>
            </a:extLst>
          </p:cNvPr>
          <p:cNvSpPr/>
          <p:nvPr/>
        </p:nvSpPr>
        <p:spPr>
          <a:xfrm>
            <a:off x="9879980" y="1594624"/>
            <a:ext cx="512957" cy="5018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E3A44D7-7024-D74D-823A-3AEBA0E2CFD1}"/>
              </a:ext>
            </a:extLst>
          </p:cNvPr>
          <p:cNvSpPr/>
          <p:nvPr/>
        </p:nvSpPr>
        <p:spPr>
          <a:xfrm>
            <a:off x="9879980" y="2171664"/>
            <a:ext cx="512957" cy="5018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7AFB63-44DC-644E-BD92-7D2255FC9A9A}"/>
              </a:ext>
            </a:extLst>
          </p:cNvPr>
          <p:cNvSpPr/>
          <p:nvPr/>
        </p:nvSpPr>
        <p:spPr>
          <a:xfrm>
            <a:off x="9879980" y="2773830"/>
            <a:ext cx="512957" cy="501805"/>
          </a:xfrm>
          <a:prstGeom prst="ellipse">
            <a:avLst/>
          </a:prstGeom>
          <a:solidFill>
            <a:srgbClr val="32EA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4791F49-095C-6E4E-8B99-9E83083D8CF4}"/>
              </a:ext>
            </a:extLst>
          </p:cNvPr>
          <p:cNvSpPr/>
          <p:nvPr/>
        </p:nvSpPr>
        <p:spPr>
          <a:xfrm>
            <a:off x="9879980" y="3355070"/>
            <a:ext cx="512957" cy="5018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23311FA-E5A5-1D41-AAD9-D388CAF1A5F7}"/>
              </a:ext>
            </a:extLst>
          </p:cNvPr>
          <p:cNvPicPr>
            <a:picLocks noChangeAspect="1"/>
          </p:cNvPicPr>
          <p:nvPr/>
        </p:nvPicPr>
        <p:blipFill>
          <a:blip r:embed="rId4"/>
          <a:stretch>
            <a:fillRect/>
          </a:stretch>
        </p:blipFill>
        <p:spPr>
          <a:xfrm>
            <a:off x="8336783" y="2468101"/>
            <a:ext cx="914400" cy="266700"/>
          </a:xfrm>
          <a:prstGeom prst="rect">
            <a:avLst/>
          </a:prstGeom>
        </p:spPr>
      </p:pic>
      <p:sp>
        <p:nvSpPr>
          <p:cNvPr id="27" name="TextBox 26">
            <a:extLst>
              <a:ext uri="{FF2B5EF4-FFF2-40B4-BE49-F238E27FC236}">
                <a16:creationId xmlns:a16="http://schemas.microsoft.com/office/drawing/2014/main" id="{3332F97F-6603-9E4A-9186-F0B2D4D7B8C8}"/>
              </a:ext>
            </a:extLst>
          </p:cNvPr>
          <p:cNvSpPr txBox="1"/>
          <p:nvPr/>
        </p:nvSpPr>
        <p:spPr>
          <a:xfrm>
            <a:off x="1182030" y="4998271"/>
            <a:ext cx="9606627" cy="523220"/>
          </a:xfrm>
          <a:prstGeom prst="rect">
            <a:avLst/>
          </a:prstGeom>
          <a:noFill/>
        </p:spPr>
        <p:txBody>
          <a:bodyPr wrap="square" rtlCol="0">
            <a:spAutoFit/>
          </a:bodyPr>
          <a:lstStyle/>
          <a:p>
            <a:r>
              <a:rPr lang="en-GB" sz="1400" b="1" dirty="0"/>
              <a:t>We use this type of sampling when we want representation from all the subgroups of the population.</a:t>
            </a:r>
            <a:r>
              <a:rPr lang="en-GB" sz="1400" dirty="0"/>
              <a:t> However, stratified sampling requires proper knowledge of the characteristics of the population.</a:t>
            </a:r>
            <a:endParaRPr lang="en-US" sz="1400" dirty="0"/>
          </a:p>
        </p:txBody>
      </p:sp>
    </p:spTree>
    <p:extLst>
      <p:ext uri="{BB962C8B-B14F-4D97-AF65-F5344CB8AC3E}">
        <p14:creationId xmlns:p14="http://schemas.microsoft.com/office/powerpoint/2010/main" val="265524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191D-6EEF-264A-8E3D-6E65A85AB6BA}"/>
              </a:ext>
            </a:extLst>
          </p:cNvPr>
          <p:cNvSpPr>
            <a:spLocks noGrp="1"/>
          </p:cNvSpPr>
          <p:nvPr>
            <p:ph type="title"/>
          </p:nvPr>
        </p:nvSpPr>
        <p:spPr>
          <a:xfrm>
            <a:off x="701858" y="83189"/>
            <a:ext cx="10058400" cy="418617"/>
          </a:xfrm>
        </p:spPr>
        <p:txBody>
          <a:bodyPr>
            <a:normAutofit fontScale="90000"/>
          </a:bodyPr>
          <a:lstStyle/>
          <a:p>
            <a:r>
              <a:rPr lang="en-US" sz="3200" dirty="0"/>
              <a:t>Non probability sampling</a:t>
            </a:r>
          </a:p>
        </p:txBody>
      </p:sp>
      <p:sp>
        <p:nvSpPr>
          <p:cNvPr id="3" name="Content Placeholder 2">
            <a:extLst>
              <a:ext uri="{FF2B5EF4-FFF2-40B4-BE49-F238E27FC236}">
                <a16:creationId xmlns:a16="http://schemas.microsoft.com/office/drawing/2014/main" id="{C966BB82-FCDD-C445-8330-59A33B18AFAE}"/>
              </a:ext>
            </a:extLst>
          </p:cNvPr>
          <p:cNvSpPr>
            <a:spLocks noGrp="1"/>
          </p:cNvSpPr>
          <p:nvPr>
            <p:ph idx="1"/>
          </p:nvPr>
        </p:nvSpPr>
        <p:spPr>
          <a:xfrm>
            <a:off x="701858" y="682901"/>
            <a:ext cx="11296854" cy="5907470"/>
          </a:xfrm>
        </p:spPr>
        <p:txBody>
          <a:bodyPr>
            <a:normAutofit/>
          </a:bodyPr>
          <a:lstStyle/>
          <a:p>
            <a:r>
              <a:rPr lang="en-GB" sz="1800" b="1" dirty="0">
                <a:solidFill>
                  <a:srgbClr val="00B050"/>
                </a:solidFill>
              </a:rPr>
              <a:t>Convenience sampling</a:t>
            </a:r>
            <a:r>
              <a:rPr lang="en-GB" sz="1400" b="1" dirty="0"/>
              <a:t>:</a:t>
            </a:r>
            <a:r>
              <a:rPr lang="en-GB" sz="1400" dirty="0"/>
              <a:t> This is perhaps the easiest method of sampling because individuals are selected based on their availability and willingness to take part.</a:t>
            </a:r>
          </a:p>
          <a:p>
            <a:r>
              <a:rPr lang="en-GB" sz="1400" dirty="0"/>
              <a:t>Here, let’s say individuals numbered 4, 7, 12, 15 and 20 want to be part of our sample, and hence, we will include them in the sample.</a:t>
            </a:r>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a:p>
            <a:r>
              <a:rPr lang="en-GB" sz="1400" dirty="0"/>
              <a:t>For example, start-ups and NGOs usually conduct convenience sampling at a mall to distribute leaflets of upcoming events or promotion of a cause – they do that by standing at the mall entrance and giving out pamphlets randomly</a:t>
            </a:r>
            <a:r>
              <a:rPr lang="en-GB" dirty="0"/>
              <a:t>.</a:t>
            </a:r>
          </a:p>
          <a:p>
            <a:r>
              <a:rPr lang="en-GB" sz="1400" dirty="0"/>
              <a:t>Convenience sampling is prone to significant bias, because the sample may not be the representation of the specific characteristics such as religion or, say the gender, of the population.</a:t>
            </a:r>
            <a:endParaRPr lang="en-US" sz="1400" dirty="0"/>
          </a:p>
        </p:txBody>
      </p:sp>
      <p:pic>
        <p:nvPicPr>
          <p:cNvPr id="4" name="Picture 3">
            <a:extLst>
              <a:ext uri="{FF2B5EF4-FFF2-40B4-BE49-F238E27FC236}">
                <a16:creationId xmlns:a16="http://schemas.microsoft.com/office/drawing/2014/main" id="{ECF8C17D-C8B3-DF44-8BC7-B73EB7E43CED}"/>
              </a:ext>
            </a:extLst>
          </p:cNvPr>
          <p:cNvPicPr>
            <a:picLocks noChangeAspect="1"/>
          </p:cNvPicPr>
          <p:nvPr/>
        </p:nvPicPr>
        <p:blipFill>
          <a:blip r:embed="rId2"/>
          <a:stretch>
            <a:fillRect/>
          </a:stretch>
        </p:blipFill>
        <p:spPr>
          <a:xfrm>
            <a:off x="1315174" y="1535505"/>
            <a:ext cx="4415884" cy="3307779"/>
          </a:xfrm>
          <a:prstGeom prst="rect">
            <a:avLst/>
          </a:prstGeom>
        </p:spPr>
      </p:pic>
      <p:pic>
        <p:nvPicPr>
          <p:cNvPr id="5" name="Picture 4">
            <a:extLst>
              <a:ext uri="{FF2B5EF4-FFF2-40B4-BE49-F238E27FC236}">
                <a16:creationId xmlns:a16="http://schemas.microsoft.com/office/drawing/2014/main" id="{4559A749-2E27-5F42-8763-F33921D4AE12}"/>
              </a:ext>
            </a:extLst>
          </p:cNvPr>
          <p:cNvPicPr>
            <a:picLocks noChangeAspect="1"/>
          </p:cNvPicPr>
          <p:nvPr/>
        </p:nvPicPr>
        <p:blipFill>
          <a:blip r:embed="rId3"/>
          <a:stretch>
            <a:fillRect/>
          </a:stretch>
        </p:blipFill>
        <p:spPr>
          <a:xfrm>
            <a:off x="7541940" y="1614284"/>
            <a:ext cx="4200293" cy="3150220"/>
          </a:xfrm>
          <a:prstGeom prst="rect">
            <a:avLst/>
          </a:prstGeom>
        </p:spPr>
      </p:pic>
    </p:spTree>
    <p:extLst>
      <p:ext uri="{BB962C8B-B14F-4D97-AF65-F5344CB8AC3E}">
        <p14:creationId xmlns:p14="http://schemas.microsoft.com/office/powerpoint/2010/main" val="3503363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{94770FEE-3286-D649-B4D1-A0C575CCFCBE}tf16401369</Template>
  <TotalTime>4058</TotalTime>
  <Words>1148</Words>
  <Application>Microsoft Macintosh PowerPoint</Application>
  <PresentationFormat>Widescreen</PresentationFormat>
  <Paragraphs>124</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Rockwell</vt:lpstr>
      <vt:lpstr>Rockwell Condensed</vt:lpstr>
      <vt:lpstr>Rockwell Extra Bold</vt:lpstr>
      <vt:lpstr>Wingdings</vt:lpstr>
      <vt:lpstr>Wood Type</vt:lpstr>
      <vt:lpstr>Sampling Techniques</vt:lpstr>
      <vt:lpstr>Sampling</vt:lpstr>
      <vt:lpstr>Need for sampling </vt:lpstr>
      <vt:lpstr>Types of sampling </vt:lpstr>
      <vt:lpstr> Types of probability sampling - sampling methods Simple random sampling   </vt:lpstr>
      <vt:lpstr>Systematic sampling</vt:lpstr>
      <vt:lpstr>Cluster sampling</vt:lpstr>
      <vt:lpstr>Stratified sampling</vt:lpstr>
      <vt:lpstr>Non probability sampling</vt:lpstr>
      <vt:lpstr>Quota sampling</vt:lpstr>
      <vt:lpstr>Snowball sampling</vt:lpstr>
      <vt:lpstr>Judgment Sampling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Sampling Techniques</dc:title>
  <dc:creator>Microsoft Office User</dc:creator>
  <cp:lastModifiedBy>Microsoft Office User</cp:lastModifiedBy>
  <cp:revision>36</cp:revision>
  <dcterms:created xsi:type="dcterms:W3CDTF">2020-06-03T06:47:29Z</dcterms:created>
  <dcterms:modified xsi:type="dcterms:W3CDTF">2020-08-16T03:25:18Z</dcterms:modified>
</cp:coreProperties>
</file>